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9"/>
  </p:notesMasterIdLst>
  <p:sldIdLst>
    <p:sldId id="353" r:id="rId2"/>
    <p:sldId id="360" r:id="rId3"/>
    <p:sldId id="361" r:id="rId4"/>
    <p:sldId id="362" r:id="rId5"/>
    <p:sldId id="363" r:id="rId6"/>
    <p:sldId id="364" r:id="rId7"/>
    <p:sldId id="365" r:id="rId8"/>
  </p:sldIdLst>
  <p:sldSz cx="9144000" cy="5143500" type="screen16x9"/>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404" autoAdjust="0"/>
  </p:normalViewPr>
  <p:slideViewPr>
    <p:cSldViewPr>
      <p:cViewPr>
        <p:scale>
          <a:sx n="104" d="100"/>
          <a:sy n="104" d="100"/>
        </p:scale>
        <p:origin x="-90" y="-684"/>
      </p:cViewPr>
      <p:guideLst>
        <p:guide orient="horz" pos="2160"/>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4" y="2"/>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7" y="2"/>
            <a:ext cx="2945659" cy="496411"/>
          </a:xfrm>
          <a:prstGeom prst="rect">
            <a:avLst/>
          </a:prstGeom>
        </p:spPr>
        <p:txBody>
          <a:bodyPr vert="horz" lIns="91440" tIns="45720" rIns="91440" bIns="45720" rtlCol="0"/>
          <a:lstStyle>
            <a:lvl1pPr algn="r">
              <a:defRPr sz="1200"/>
            </a:lvl1pPr>
          </a:lstStyle>
          <a:p>
            <a:fld id="{868046F2-944B-4F90-BD18-F60E57C1B3F9}" type="datetimeFigureOut">
              <a:rPr lang="ru-RU" smtClean="0"/>
              <a:pPr/>
              <a:t>26.04.2021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4" y="9430093"/>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7" y="9430093"/>
            <a:ext cx="2945659" cy="496411"/>
          </a:xfrm>
          <a:prstGeom prst="rect">
            <a:avLst/>
          </a:prstGeom>
        </p:spPr>
        <p:txBody>
          <a:bodyPr vert="horz" lIns="91440" tIns="45720" rIns="91440" bIns="45720" rtlCol="0" anchor="b"/>
          <a:lstStyle>
            <a:lvl1pPr algn="r">
              <a:defRPr sz="1200"/>
            </a:lvl1pPr>
          </a:lstStyle>
          <a:p>
            <a:fld id="{466CA857-7694-4636-8871-A9C2DD9E7965}" type="slidenum">
              <a:rPr lang="ru-RU" smtClean="0"/>
              <a:pPr/>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pPr/>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pPr/>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pPr/>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pPr/>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pPr/>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pPr/>
              <a:t>26.04.2021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pPr/>
              <a:t>26.04.2021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pPr/>
              <a:t>26.04.2021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pPr/>
              <a:t>26.04.2021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pPr/>
              <a:t>26.04.2021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pPr/>
              <a:t>26.04.2021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pPr/>
              <a:t>26.04.2021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8.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pPr/>
              <a:t>1</a:t>
            </a:fld>
            <a:endParaRPr lang="ru-RU"/>
          </a:p>
        </p:txBody>
      </p:sp>
      <p:pic>
        <p:nvPicPr>
          <p:cNvPr id="5" name="Рисунок 4"/>
          <p:cNvPicPr>
            <a:picLocks noChangeAspect="1"/>
          </p:cNvPicPr>
          <p:nvPr/>
        </p:nvPicPr>
        <p:blipFill>
          <a:blip r:embed="rId2" cstate="print"/>
          <a:stretch>
            <a:fillRect/>
          </a:stretch>
        </p:blipFill>
        <p:spPr>
          <a:xfrm>
            <a:off x="6689954" y="1"/>
            <a:ext cx="2454045" cy="1070634"/>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9792" y="0"/>
            <a:ext cx="3635448" cy="5143500"/>
          </a:xfrm>
          <a:prstGeom prst="rect">
            <a:avLst/>
          </a:prstGeom>
        </p:spPr>
      </p:pic>
      <p:sp>
        <p:nvSpPr>
          <p:cNvPr id="10" name="TextBox 9"/>
          <p:cNvSpPr txBox="1"/>
          <p:nvPr/>
        </p:nvSpPr>
        <p:spPr>
          <a:xfrm>
            <a:off x="827584" y="569728"/>
            <a:ext cx="1368150" cy="1754326"/>
          </a:xfrm>
          <a:prstGeom prst="rect">
            <a:avLst/>
          </a:prstGeom>
          <a:noFill/>
        </p:spPr>
        <p:txBody>
          <a:bodyPr wrap="square" rtlCol="0">
            <a:spAutoFit/>
          </a:bodyPr>
          <a:lstStyle/>
          <a:p>
            <a:pPr algn="ctr"/>
            <a:r>
              <a:rPr lang="ru-RU" dirty="0" smtClean="0">
                <a:solidFill>
                  <a:srgbClr val="00B050"/>
                </a:solidFill>
              </a:rPr>
              <a:t>Логотип Года родных языков  и народного единства</a:t>
            </a:r>
            <a:endParaRPr lang="ru-RU" dirty="0">
              <a:solidFill>
                <a:srgbClr val="00B050"/>
              </a:solidFill>
            </a:endParaRPr>
          </a:p>
        </p:txBody>
      </p:sp>
    </p:spTree>
    <p:extLst>
      <p:ext uri="{BB962C8B-B14F-4D97-AF65-F5344CB8AC3E}">
        <p14:creationId xmlns:p14="http://schemas.microsoft.com/office/powerpoint/2010/main" val="2639330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4678" y="785800"/>
            <a:ext cx="5078119" cy="570105"/>
          </a:xfrm>
        </p:spPr>
        <p:txBody>
          <a:bodyPr>
            <a:normAutofit/>
          </a:bodyPr>
          <a:lstStyle/>
          <a:p>
            <a:pPr lvl="0" algn="ctr" fontAlgn="base">
              <a:spcAft>
                <a:spcPct val="0"/>
              </a:spcAft>
            </a:pPr>
            <a:r>
              <a:rPr lang="tt-RU" dirty="0" smtClean="0">
                <a:solidFill>
                  <a:srgbClr val="FF0000"/>
                </a:solidFill>
                <a:latin typeface="Times New Roman" pitchFamily="18" charset="0"/>
                <a:cs typeface="Times New Roman" pitchFamily="18" charset="0"/>
              </a:rPr>
              <a:t>“</a:t>
            </a:r>
            <a:r>
              <a:rPr lang="ru-RU" dirty="0" err="1" smtClean="0">
                <a:solidFill>
                  <a:srgbClr val="FF0000"/>
                </a:solidFill>
                <a:latin typeface="Times New Roman" pitchFamily="18" charset="0"/>
                <a:cs typeface="Times New Roman" pitchFamily="18" charset="0"/>
              </a:rPr>
              <a:t>Балалар</a:t>
            </a:r>
            <a:r>
              <a:rPr lang="ru-RU" dirty="0" smtClean="0">
                <a:solidFill>
                  <a:srgbClr val="FF0000"/>
                </a:solidFill>
                <a:latin typeface="Times New Roman" pitchFamily="18" charset="0"/>
                <a:cs typeface="Times New Roman" pitchFamily="18" charset="0"/>
              </a:rPr>
              <a:t> </a:t>
            </a:r>
            <a:r>
              <a:rPr lang="ru-RU" dirty="0" err="1" smtClean="0">
                <a:solidFill>
                  <a:srgbClr val="FF0000"/>
                </a:solidFill>
                <a:latin typeface="Times New Roman" pitchFamily="18" charset="0"/>
                <a:cs typeface="Times New Roman" pitchFamily="18" charset="0"/>
              </a:rPr>
              <a:t>китабы</a:t>
            </a:r>
            <a:r>
              <a:rPr lang="tt-RU" dirty="0" smtClean="0">
                <a:solidFill>
                  <a:srgbClr val="FF0000"/>
                </a:solidFill>
                <a:latin typeface="Times New Roman" pitchFamily="18" charset="0"/>
                <a:cs typeface="Times New Roman" pitchFamily="18" charset="0"/>
              </a:rPr>
              <a:t> көне”</a:t>
            </a:r>
            <a:endParaRPr lang="ru-RU" dirty="0" smtClean="0">
              <a:solidFill>
                <a:srgbClr val="FF0000"/>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2</a:t>
            </a:fld>
            <a:endParaRPr lang="ru-RU"/>
          </a:p>
        </p:txBody>
      </p:sp>
      <p:sp>
        <p:nvSpPr>
          <p:cNvPr id="6" name="Заголовок 1"/>
          <p:cNvSpPr txBox="1">
            <a:spLocks/>
          </p:cNvSpPr>
          <p:nvPr/>
        </p:nvSpPr>
        <p:spPr>
          <a:xfrm>
            <a:off x="357158" y="248665"/>
            <a:ext cx="8329642"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МБДОУ «Детский сад №31 с.Новое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Иглайкино</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Республика Татарстан» </a:t>
            </a:r>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2050" name="Rectangle 2"/>
          <p:cNvSpPr>
            <a:spLocks noChangeArrowheads="1"/>
          </p:cNvSpPr>
          <p:nvPr/>
        </p:nvSpPr>
        <p:spPr bwMode="auto">
          <a:xfrm>
            <a:off x="3357554" y="1857370"/>
            <a:ext cx="314327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tt-RU" sz="1400" b="1" dirty="0" smtClean="0">
                <a:solidFill>
                  <a:srgbClr val="002060"/>
                </a:solidFill>
                <a:latin typeface="Times New Roman" pitchFamily="18" charset="0"/>
                <a:cs typeface="Times New Roman" pitchFamily="18" charset="0"/>
              </a:rPr>
              <a:t>Балалар китабы озак еллар буена киләчәк буынны тәрбияләү чарасы, тормышта дөрес юнәлеш сайлау өчен маяк булып тора. Китап укып үскән баланың күңеле чиста, уйлау сәләте югары дәрәҗәдә була. “Балалар китабы” көнне “Яраткан китабым”, “Яраткан әкиятләр” күргәзмәсе оештырылды, балалар бик күп мәгълүмат алды</a:t>
            </a:r>
            <a:r>
              <a:rPr lang="tt-RU" dirty="0" smtClean="0"/>
              <a:t>.</a:t>
            </a:r>
            <a:endParaRPr lang="ru-RU" dirty="0"/>
          </a:p>
        </p:txBody>
      </p:sp>
      <p:sp>
        <p:nvSpPr>
          <p:cNvPr id="2052" name="AutoShape 4" descr="https://apf.mail.ru/cgi-bin/readmsg?id=16162497170197238910;0;3&amp;exif=1&amp;full=1&amp;x-email=raushaniya1971%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6" name="Picture 2" descr="E:\новые фотки2020\для отчета\IMG_20210403_012542.jpg"/>
          <p:cNvPicPr>
            <a:picLocks noChangeAspect="1" noChangeArrowheads="1"/>
          </p:cNvPicPr>
          <p:nvPr/>
        </p:nvPicPr>
        <p:blipFill>
          <a:blip r:embed="rId3" cstate="print"/>
          <a:srcRect/>
          <a:stretch>
            <a:fillRect/>
          </a:stretch>
        </p:blipFill>
        <p:spPr bwMode="auto">
          <a:xfrm>
            <a:off x="835122" y="3143254"/>
            <a:ext cx="2294682" cy="1357304"/>
          </a:xfrm>
          <a:prstGeom prst="rect">
            <a:avLst/>
          </a:prstGeom>
          <a:ln>
            <a:noFill/>
          </a:ln>
          <a:effectLst>
            <a:softEdge rad="112500"/>
          </a:effectLst>
        </p:spPr>
      </p:pic>
      <p:pic>
        <p:nvPicPr>
          <p:cNvPr id="12" name="Рисунок 11" descr="C:\Users\Домашний\Downloads\IMG_20210317_121342.jpg"/>
          <p:cNvPicPr/>
          <p:nvPr/>
        </p:nvPicPr>
        <p:blipFill>
          <a:blip r:embed="rId4" cstate="print"/>
          <a:srcRect/>
          <a:stretch>
            <a:fillRect/>
          </a:stretch>
        </p:blipFill>
        <p:spPr bwMode="auto">
          <a:xfrm>
            <a:off x="928662" y="1285866"/>
            <a:ext cx="2000264" cy="1428760"/>
          </a:xfrm>
          <a:prstGeom prst="rect">
            <a:avLst/>
          </a:prstGeom>
          <a:ln>
            <a:noFill/>
          </a:ln>
          <a:effectLst>
            <a:softEdge rad="112500"/>
          </a:effectLst>
        </p:spPr>
      </p:pic>
      <p:pic>
        <p:nvPicPr>
          <p:cNvPr id="13" name="Рисунок 12" descr="F:\новые фотки2020\для отчета\IMG_20210413_124609.jpg"/>
          <p:cNvPicPr/>
          <p:nvPr/>
        </p:nvPicPr>
        <p:blipFill>
          <a:blip r:embed="rId5" cstate="print"/>
          <a:srcRect/>
          <a:stretch>
            <a:fillRect/>
          </a:stretch>
        </p:blipFill>
        <p:spPr bwMode="auto">
          <a:xfrm flipH="1">
            <a:off x="7072329" y="1785932"/>
            <a:ext cx="1500198" cy="2071702"/>
          </a:xfrm>
          <a:prstGeom prst="rect">
            <a:avLst/>
          </a:prstGeom>
          <a:ln>
            <a:noFill/>
          </a:ln>
          <a:effectLst>
            <a:softEdge rad="112500"/>
          </a:effectLst>
        </p:spPr>
      </p:pic>
    </p:spTree>
    <p:extLst>
      <p:ext uri="{BB962C8B-B14F-4D97-AF65-F5344CB8AC3E}">
        <p14:creationId xmlns:p14="http://schemas.microsoft.com/office/powerpoint/2010/main" val="437355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3108" y="644323"/>
            <a:ext cx="6292565" cy="570105"/>
          </a:xfrm>
        </p:spPr>
        <p:txBody>
          <a:bodyPr>
            <a:normAutofit/>
          </a:bodyPr>
          <a:lstStyle/>
          <a:p>
            <a:pPr lvl="0" algn="ctr" fontAlgn="base">
              <a:spcAft>
                <a:spcPct val="0"/>
              </a:spcAft>
            </a:pPr>
            <a:r>
              <a:rPr lang="tt-RU" dirty="0" smtClean="0">
                <a:solidFill>
                  <a:srgbClr val="002060"/>
                </a:solidFill>
                <a:latin typeface="Times New Roman" pitchFamily="18" charset="0"/>
                <a:cs typeface="Times New Roman" pitchFamily="18" charset="0"/>
              </a:rPr>
              <a:t>“Татар халкының милли бизәкләре”</a:t>
            </a:r>
            <a:endParaRPr lang="ru-RU" dirty="0" smtClean="0">
              <a:solidFill>
                <a:srgbClr val="002060"/>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3</a:t>
            </a:fld>
            <a:endParaRPr lang="ru-RU"/>
          </a:p>
        </p:txBody>
      </p:sp>
      <p:sp>
        <p:nvSpPr>
          <p:cNvPr id="6" name="Заголовок 1"/>
          <p:cNvSpPr txBox="1">
            <a:spLocks/>
          </p:cNvSpPr>
          <p:nvPr/>
        </p:nvSpPr>
        <p:spPr>
          <a:xfrm>
            <a:off x="357158" y="248665"/>
            <a:ext cx="8329642"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МБДОУ «Детский сад №31 с.Новое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Иглайкино</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РеспубликаТатарстан</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2052" name="AutoShape 4" descr="https://apf.mail.ru/cgi-bin/readmsg?id=16162497170197238910;0;3&amp;exif=1&amp;full=1&amp;x-email=raushaniya1971%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1" name="Rectangle 1"/>
          <p:cNvSpPr>
            <a:spLocks noChangeArrowheads="1"/>
          </p:cNvSpPr>
          <p:nvPr/>
        </p:nvSpPr>
        <p:spPr bwMode="auto">
          <a:xfrm>
            <a:off x="3357554" y="1714494"/>
            <a:ext cx="292895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Максат: татар милли киемендәге бизәкләр турында балаларның күзаллауларын тирәнәйтү.</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Әңгәмә “Милли бизәкләр”</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Дидактик уен: “Милли орнаментлар”</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Ябыштыру “Алъяпкычны бизәү”</a:t>
            </a:r>
            <a:endParaRPr kumimoji="0" lang="tt-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12" name="Рисунок 11" descr="C:\Users\Домашний\Downloads\IMG_20210324_161629 (1).jpg"/>
          <p:cNvPicPr/>
          <p:nvPr/>
        </p:nvPicPr>
        <p:blipFill>
          <a:blip r:embed="rId3" cstate="print"/>
          <a:srcRect/>
          <a:stretch>
            <a:fillRect/>
          </a:stretch>
        </p:blipFill>
        <p:spPr bwMode="auto">
          <a:xfrm>
            <a:off x="785786" y="1357304"/>
            <a:ext cx="2071702" cy="1214446"/>
          </a:xfrm>
          <a:prstGeom prst="rect">
            <a:avLst/>
          </a:prstGeom>
          <a:ln>
            <a:noFill/>
          </a:ln>
          <a:effectLst>
            <a:softEdge rad="112500"/>
          </a:effectLst>
        </p:spPr>
      </p:pic>
      <p:pic>
        <p:nvPicPr>
          <p:cNvPr id="13" name="Рисунок 12" descr="F:\новые фотки2020\для отчета\IMG_20210304_110719.jpg"/>
          <p:cNvPicPr/>
          <p:nvPr/>
        </p:nvPicPr>
        <p:blipFill>
          <a:blip r:embed="rId4" cstate="print"/>
          <a:srcRect/>
          <a:stretch>
            <a:fillRect/>
          </a:stretch>
        </p:blipFill>
        <p:spPr bwMode="auto">
          <a:xfrm>
            <a:off x="785786" y="2857502"/>
            <a:ext cx="2071702" cy="1571636"/>
          </a:xfrm>
          <a:prstGeom prst="rect">
            <a:avLst/>
          </a:prstGeom>
          <a:ln>
            <a:noFill/>
          </a:ln>
          <a:effectLst>
            <a:softEdge rad="112500"/>
          </a:effectLst>
        </p:spPr>
      </p:pic>
      <p:pic>
        <p:nvPicPr>
          <p:cNvPr id="5122" name="Picture 2" descr="E:\новые фотки2020\для отчета\IMG_20210408_163133.jpg"/>
          <p:cNvPicPr>
            <a:picLocks noChangeAspect="1" noChangeArrowheads="1"/>
          </p:cNvPicPr>
          <p:nvPr/>
        </p:nvPicPr>
        <p:blipFill>
          <a:blip r:embed="rId5" cstate="print"/>
          <a:srcRect/>
          <a:stretch>
            <a:fillRect/>
          </a:stretch>
        </p:blipFill>
        <p:spPr bwMode="auto">
          <a:xfrm>
            <a:off x="6143635" y="1357304"/>
            <a:ext cx="2190765" cy="1643074"/>
          </a:xfrm>
          <a:prstGeom prst="rect">
            <a:avLst/>
          </a:prstGeom>
          <a:ln>
            <a:noFill/>
          </a:ln>
          <a:effectLst>
            <a:softEdge rad="112500"/>
          </a:effectLst>
        </p:spPr>
      </p:pic>
      <p:pic>
        <p:nvPicPr>
          <p:cNvPr id="5123" name="Picture 3" descr="E:\новые фотки2020\для отчета\IMG-20210402-WA0015 (1).jpg"/>
          <p:cNvPicPr>
            <a:picLocks noChangeAspect="1" noChangeArrowheads="1"/>
          </p:cNvPicPr>
          <p:nvPr/>
        </p:nvPicPr>
        <p:blipFill>
          <a:blip r:embed="rId6" cstate="print"/>
          <a:srcRect/>
          <a:stretch>
            <a:fillRect/>
          </a:stretch>
        </p:blipFill>
        <p:spPr bwMode="auto">
          <a:xfrm>
            <a:off x="6215074" y="3214692"/>
            <a:ext cx="2071702" cy="1553776"/>
          </a:xfrm>
          <a:prstGeom prst="rect">
            <a:avLst/>
          </a:prstGeom>
          <a:ln>
            <a:noFill/>
          </a:ln>
          <a:effectLst>
            <a:softEdge rad="112500"/>
          </a:effectLst>
        </p:spPr>
      </p:pic>
    </p:spTree>
    <p:extLst>
      <p:ext uri="{BB962C8B-B14F-4D97-AF65-F5344CB8AC3E}">
        <p14:creationId xmlns:p14="http://schemas.microsoft.com/office/powerpoint/2010/main" val="437355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714362"/>
            <a:ext cx="6143668" cy="642942"/>
          </a:xfrm>
        </p:spPr>
        <p:txBody>
          <a:bodyPr>
            <a:normAutofit fontScale="90000"/>
          </a:bodyPr>
          <a:lstStyle/>
          <a:p>
            <a:r>
              <a:rPr lang="ru-RU" dirty="0" smtClean="0">
                <a:solidFill>
                  <a:srgbClr val="C00000"/>
                </a:solidFill>
                <a:latin typeface="Times New Roman" pitchFamily="18" charset="0"/>
                <a:cs typeface="Times New Roman" pitchFamily="18" charset="0"/>
              </a:rPr>
              <a:t>«Выставка рисунков, поделок посвященная творчеству Г. Тукая »</a:t>
            </a:r>
            <a:endParaRPr lang="ru-RU" dirty="0">
              <a:solidFill>
                <a:srgbClr val="C00000"/>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4</a:t>
            </a:fld>
            <a:endParaRPr lang="ru-RU"/>
          </a:p>
        </p:txBody>
      </p:sp>
      <p:sp>
        <p:nvSpPr>
          <p:cNvPr id="6" name="Заголовок 1"/>
          <p:cNvSpPr txBox="1">
            <a:spLocks/>
          </p:cNvSpPr>
          <p:nvPr/>
        </p:nvSpPr>
        <p:spPr>
          <a:xfrm>
            <a:off x="357158" y="248665"/>
            <a:ext cx="8329642"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МБДОУ «Детский сад №31 с.Новое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Иглайкино</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РеспубликаТатарстан</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2052" name="AutoShape 4" descr="https://apf.mail.ru/cgi-bin/readmsg?id=16162497170197238910;0;3&amp;exif=1&amp;full=1&amp;x-email=raushaniya1971%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 name="Прямоугольник 9"/>
          <p:cNvSpPr/>
          <p:nvPr/>
        </p:nvSpPr>
        <p:spPr>
          <a:xfrm>
            <a:off x="3500430" y="2214560"/>
            <a:ext cx="3357570" cy="2308324"/>
          </a:xfrm>
          <a:prstGeom prst="rect">
            <a:avLst/>
          </a:prstGeom>
        </p:spPr>
        <p:txBody>
          <a:bodyPr wrap="square">
            <a:spAutoFit/>
          </a:bodyPr>
          <a:lstStyle/>
          <a:p>
            <a:r>
              <a:rPr lang="tt-RU" sz="1600" b="1" dirty="0" smtClean="0">
                <a:solidFill>
                  <a:srgbClr val="7030A0"/>
                </a:solidFill>
                <a:latin typeface="Times New Roman" pitchFamily="18" charset="0"/>
                <a:cs typeface="Times New Roman" pitchFamily="18" charset="0"/>
              </a:rPr>
              <a:t>Татар халкының бөек шагыйре Г.Тукайга 135 ел тулу уңаеннан балалар бакчасында, аның әкиятләренә кул эшләре күргәзмәсе оештырылды. Бу күргәзмәдә әти-әниләр бик теләп катнаштылар. Алар “Шүрәле”, “Су анасы”, һ.б эшләнмәләр ясап килделәр.</a:t>
            </a:r>
            <a:endParaRPr lang="ru-RU" sz="1600" b="1" dirty="0">
              <a:solidFill>
                <a:srgbClr val="7030A0"/>
              </a:solidFill>
              <a:latin typeface="Times New Roman" pitchFamily="18" charset="0"/>
              <a:cs typeface="Times New Roman" pitchFamily="18" charset="0"/>
            </a:endParaRPr>
          </a:p>
        </p:txBody>
      </p:sp>
      <p:pic>
        <p:nvPicPr>
          <p:cNvPr id="8" name="Рисунок 7" descr="F:\новые фотки2020\для отчета\IMG_20210407_102146.jpg"/>
          <p:cNvPicPr/>
          <p:nvPr/>
        </p:nvPicPr>
        <p:blipFill>
          <a:blip r:embed="rId3" cstate="print"/>
          <a:srcRect/>
          <a:stretch>
            <a:fillRect/>
          </a:stretch>
        </p:blipFill>
        <p:spPr bwMode="auto">
          <a:xfrm>
            <a:off x="1071538" y="1643056"/>
            <a:ext cx="1714512" cy="1143008"/>
          </a:xfrm>
          <a:prstGeom prst="rect">
            <a:avLst/>
          </a:prstGeom>
          <a:ln>
            <a:noFill/>
          </a:ln>
          <a:effectLst>
            <a:softEdge rad="112500"/>
          </a:effectLst>
        </p:spPr>
      </p:pic>
      <p:pic>
        <p:nvPicPr>
          <p:cNvPr id="9" name="Рисунок 8" descr="F:\новые фотки2020\для отчета\IMG_20210407_102117.jpg"/>
          <p:cNvPicPr/>
          <p:nvPr/>
        </p:nvPicPr>
        <p:blipFill>
          <a:blip r:embed="rId4" cstate="print"/>
          <a:srcRect/>
          <a:stretch>
            <a:fillRect/>
          </a:stretch>
        </p:blipFill>
        <p:spPr bwMode="auto">
          <a:xfrm>
            <a:off x="7215206" y="1428742"/>
            <a:ext cx="1643074" cy="1500198"/>
          </a:xfrm>
          <a:prstGeom prst="rect">
            <a:avLst/>
          </a:prstGeom>
          <a:ln>
            <a:noFill/>
          </a:ln>
          <a:effectLst>
            <a:softEdge rad="112500"/>
          </a:effectLst>
        </p:spPr>
      </p:pic>
      <p:pic>
        <p:nvPicPr>
          <p:cNvPr id="2050" name="Picture 2" descr="C:\Users\Домашний\Downloads\IMG_20210125_160124_BURST001_COVER.jpg"/>
          <p:cNvPicPr>
            <a:picLocks noChangeAspect="1" noChangeArrowheads="1"/>
          </p:cNvPicPr>
          <p:nvPr/>
        </p:nvPicPr>
        <p:blipFill>
          <a:blip r:embed="rId5" cstate="print"/>
          <a:srcRect/>
          <a:stretch>
            <a:fillRect/>
          </a:stretch>
        </p:blipFill>
        <p:spPr bwMode="auto">
          <a:xfrm>
            <a:off x="1214414" y="3071816"/>
            <a:ext cx="1285884" cy="1714512"/>
          </a:xfrm>
          <a:prstGeom prst="rect">
            <a:avLst/>
          </a:prstGeom>
          <a:ln>
            <a:noFill/>
          </a:ln>
          <a:effectLst>
            <a:softEdge rad="112500"/>
          </a:effectLst>
        </p:spPr>
      </p:pic>
      <p:pic>
        <p:nvPicPr>
          <p:cNvPr id="2051" name="Picture 3" descr="C:\Users\Домашний\Downloads\IMG_20210125_153706.jpg"/>
          <p:cNvPicPr>
            <a:picLocks noChangeAspect="1" noChangeArrowheads="1"/>
          </p:cNvPicPr>
          <p:nvPr/>
        </p:nvPicPr>
        <p:blipFill>
          <a:blip r:embed="rId6" cstate="print"/>
          <a:srcRect l="17708"/>
          <a:stretch>
            <a:fillRect/>
          </a:stretch>
        </p:blipFill>
        <p:spPr bwMode="auto">
          <a:xfrm>
            <a:off x="7143768" y="3214692"/>
            <a:ext cx="1802803" cy="1643056"/>
          </a:xfrm>
          <a:prstGeom prst="rect">
            <a:avLst/>
          </a:prstGeom>
          <a:ln>
            <a:noFill/>
          </a:ln>
          <a:effectLst>
            <a:softEdge rad="112500"/>
          </a:effectLst>
        </p:spPr>
      </p:pic>
    </p:spTree>
    <p:extLst>
      <p:ext uri="{BB962C8B-B14F-4D97-AF65-F5344CB8AC3E}">
        <p14:creationId xmlns:p14="http://schemas.microsoft.com/office/powerpoint/2010/main" val="437355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3108" y="644323"/>
            <a:ext cx="6292565" cy="570105"/>
          </a:xfrm>
        </p:spPr>
        <p:txBody>
          <a:bodyPr>
            <a:normAutofit/>
          </a:bodyPr>
          <a:lstStyle/>
          <a:p>
            <a:pPr algn="ctr"/>
            <a:r>
              <a:rPr lang="tt-RU" dirty="0" smtClean="0">
                <a:solidFill>
                  <a:srgbClr val="FF0000"/>
                </a:solidFill>
                <a:latin typeface="Times New Roman" pitchFamily="18" charset="0"/>
                <a:cs typeface="Times New Roman" pitchFamily="18" charset="0"/>
              </a:rPr>
              <a:t>Русская народная сказка “Репка”</a:t>
            </a:r>
            <a:endParaRPr lang="ru-RU" dirty="0">
              <a:solidFill>
                <a:srgbClr val="FF0000"/>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5</a:t>
            </a:fld>
            <a:endParaRPr lang="ru-RU"/>
          </a:p>
        </p:txBody>
      </p:sp>
      <p:sp>
        <p:nvSpPr>
          <p:cNvPr id="6" name="Заголовок 1"/>
          <p:cNvSpPr txBox="1">
            <a:spLocks/>
          </p:cNvSpPr>
          <p:nvPr/>
        </p:nvSpPr>
        <p:spPr>
          <a:xfrm>
            <a:off x="357158" y="248665"/>
            <a:ext cx="8329642"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МБДОУ «Детский сад №31 с.Новое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Иглайкино</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РеспубликаТатарстан</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2052" name="AutoShape 4" descr="https://apf.mail.ru/cgi-bin/readmsg?id=16162497170197238910;0;3&amp;exif=1&amp;full=1&amp;x-email=raushaniya1971%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3286116" y="1556088"/>
            <a:ext cx="3000396" cy="2308324"/>
          </a:xfrm>
          <a:prstGeom prst="rect">
            <a:avLst/>
          </a:prstGeom>
        </p:spPr>
        <p:txBody>
          <a:bodyPr wrap="square">
            <a:spAutoFit/>
          </a:bodyPr>
          <a:lstStyle/>
          <a:p>
            <a:r>
              <a:rPr lang="tt-RU" sz="1600" b="1" dirty="0" smtClean="0">
                <a:solidFill>
                  <a:srgbClr val="7030A0"/>
                </a:solidFill>
                <a:latin typeface="Times New Roman" pitchFamily="18" charset="0"/>
                <a:cs typeface="Times New Roman" pitchFamily="18" charset="0"/>
              </a:rPr>
              <a:t>Экологик тәрбия бирү максатыннан балалар белән рус халык әкияте “Шалкан” әкияте сәхнәләштерелде. Әкиятне уйнаганда балаларның артистлык сәләте ачыла, сөйләм теле үсә. Балаларга төрле рольгә кереп уйнау бик ошый.</a:t>
            </a:r>
            <a:endParaRPr lang="ru-RU" sz="1600" b="1" dirty="0">
              <a:solidFill>
                <a:srgbClr val="7030A0"/>
              </a:solidFill>
              <a:latin typeface="Times New Roman" pitchFamily="18" charset="0"/>
              <a:cs typeface="Times New Roman" pitchFamily="18" charset="0"/>
            </a:endParaRPr>
          </a:p>
        </p:txBody>
      </p:sp>
      <p:pic>
        <p:nvPicPr>
          <p:cNvPr id="1026" name="Picture 2" descr="E:\новые фотки2020\для отчета\1618480682728.jpg"/>
          <p:cNvPicPr>
            <a:picLocks noChangeAspect="1" noChangeArrowheads="1"/>
          </p:cNvPicPr>
          <p:nvPr/>
        </p:nvPicPr>
        <p:blipFill>
          <a:blip r:embed="rId3"/>
          <a:srcRect/>
          <a:stretch>
            <a:fillRect/>
          </a:stretch>
        </p:blipFill>
        <p:spPr bwMode="auto">
          <a:xfrm>
            <a:off x="6453200" y="3143254"/>
            <a:ext cx="2381245" cy="1785934"/>
          </a:xfrm>
          <a:prstGeom prst="rect">
            <a:avLst/>
          </a:prstGeom>
          <a:ln>
            <a:noFill/>
          </a:ln>
          <a:effectLst>
            <a:softEdge rad="112500"/>
          </a:effectLst>
        </p:spPr>
      </p:pic>
      <p:pic>
        <p:nvPicPr>
          <p:cNvPr id="1027" name="Picture 3" descr="E:\новые фотки2020\для отчета\1618480682597.jpg"/>
          <p:cNvPicPr>
            <a:picLocks noChangeAspect="1" noChangeArrowheads="1"/>
          </p:cNvPicPr>
          <p:nvPr/>
        </p:nvPicPr>
        <p:blipFill>
          <a:blip r:embed="rId4"/>
          <a:srcRect/>
          <a:stretch>
            <a:fillRect/>
          </a:stretch>
        </p:blipFill>
        <p:spPr bwMode="auto">
          <a:xfrm>
            <a:off x="6500826" y="1214428"/>
            <a:ext cx="2286016" cy="1714512"/>
          </a:xfrm>
          <a:prstGeom prst="rect">
            <a:avLst/>
          </a:prstGeom>
          <a:ln>
            <a:noFill/>
          </a:ln>
          <a:effectLst>
            <a:softEdge rad="112500"/>
          </a:effectLst>
        </p:spPr>
      </p:pic>
      <p:pic>
        <p:nvPicPr>
          <p:cNvPr id="1029" name="Picture 5" descr="E:\новые фотки2020\для отчета\1618480683311.jpg"/>
          <p:cNvPicPr>
            <a:picLocks noChangeAspect="1" noChangeArrowheads="1"/>
          </p:cNvPicPr>
          <p:nvPr/>
        </p:nvPicPr>
        <p:blipFill>
          <a:blip r:embed="rId5"/>
          <a:srcRect/>
          <a:stretch>
            <a:fillRect/>
          </a:stretch>
        </p:blipFill>
        <p:spPr bwMode="auto">
          <a:xfrm>
            <a:off x="1000100" y="3143254"/>
            <a:ext cx="2190764" cy="1643074"/>
          </a:xfrm>
          <a:prstGeom prst="rect">
            <a:avLst/>
          </a:prstGeom>
          <a:ln>
            <a:noFill/>
          </a:ln>
          <a:effectLst>
            <a:softEdge rad="112500"/>
          </a:effectLst>
        </p:spPr>
      </p:pic>
      <p:pic>
        <p:nvPicPr>
          <p:cNvPr id="1030" name="Picture 6" descr="E:\новые фотки2020\для отчета\1618480683451.jpg"/>
          <p:cNvPicPr>
            <a:picLocks noChangeAspect="1" noChangeArrowheads="1"/>
          </p:cNvPicPr>
          <p:nvPr/>
        </p:nvPicPr>
        <p:blipFill>
          <a:blip r:embed="rId6"/>
          <a:srcRect/>
          <a:stretch>
            <a:fillRect/>
          </a:stretch>
        </p:blipFill>
        <p:spPr bwMode="auto">
          <a:xfrm>
            <a:off x="928662" y="1214427"/>
            <a:ext cx="2214578" cy="1660933"/>
          </a:xfrm>
          <a:prstGeom prst="rect">
            <a:avLst/>
          </a:prstGeom>
          <a:ln>
            <a:noFill/>
          </a:ln>
          <a:effectLst>
            <a:softEdge rad="112500"/>
          </a:effectLst>
        </p:spPr>
      </p:pic>
    </p:spTree>
    <p:extLst>
      <p:ext uri="{BB962C8B-B14F-4D97-AF65-F5344CB8AC3E}">
        <p14:creationId xmlns:p14="http://schemas.microsoft.com/office/powerpoint/2010/main" val="437355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8925" y="2428874"/>
            <a:ext cx="3429025" cy="357190"/>
          </a:xfrm>
        </p:spPr>
        <p:txBody>
          <a:bodyPr>
            <a:normAutofit fontScale="90000"/>
          </a:bodyPr>
          <a:lstStyle/>
          <a:p>
            <a:pPr algn="ct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tt-RU" sz="1800" dirty="0" smtClean="0">
                <a:solidFill>
                  <a:srgbClr val="7030A0"/>
                </a:solidFill>
                <a:latin typeface="Times New Roman" pitchFamily="18" charset="0"/>
                <a:cs typeface="Times New Roman" pitchFamily="18" charset="0"/>
              </a:rPr>
              <a:t>Балалар Г.Тукайның тормыш юлы һәм биографиясе белән таныштылар, татарчага тәрҗемә ителгән әкиятләрен карадылар.</a:t>
            </a:r>
            <a:endParaRPr lang="ru-RU" sz="1800" dirty="0">
              <a:solidFill>
                <a:srgbClr val="7030A0"/>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6</a:t>
            </a:fld>
            <a:endParaRPr lang="ru-RU"/>
          </a:p>
        </p:txBody>
      </p:sp>
      <p:sp>
        <p:nvSpPr>
          <p:cNvPr id="6" name="Заголовок 1"/>
          <p:cNvSpPr txBox="1">
            <a:spLocks/>
          </p:cNvSpPr>
          <p:nvPr/>
        </p:nvSpPr>
        <p:spPr>
          <a:xfrm>
            <a:off x="571472" y="214296"/>
            <a:ext cx="8329642"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МБДОУ «Детский сад №31 с.Новое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Иглайкино</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РеспубликаТатарстан</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2052" name="AutoShape 4" descr="https://apf.mail.ru/cgi-bin/readmsg?id=16162497170197238910;0;3&amp;exif=1&amp;full=1&amp;x-email=raushaniya1971%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 name="TextBox 12"/>
          <p:cNvSpPr txBox="1"/>
          <p:nvPr/>
        </p:nvSpPr>
        <p:spPr>
          <a:xfrm>
            <a:off x="3571868" y="1571618"/>
            <a:ext cx="2786081" cy="307777"/>
          </a:xfrm>
          <a:prstGeom prst="rect">
            <a:avLst/>
          </a:prstGeom>
          <a:noFill/>
        </p:spPr>
        <p:txBody>
          <a:bodyPr wrap="square" rtlCol="0">
            <a:spAutoFit/>
          </a:bodyPr>
          <a:lstStyle/>
          <a:p>
            <a:r>
              <a:rPr lang="tt-RU" sz="1400" b="1" dirty="0" smtClean="0">
                <a:solidFill>
                  <a:srgbClr val="002060"/>
                </a:solidFill>
                <a:latin typeface="Times New Roman" pitchFamily="18" charset="0"/>
                <a:cs typeface="Times New Roman" pitchFamily="18" charset="0"/>
              </a:rPr>
              <a:t> </a:t>
            </a:r>
            <a:endParaRPr lang="ru-RU" sz="1400" b="1" dirty="0">
              <a:solidFill>
                <a:srgbClr val="002060"/>
              </a:solidFill>
              <a:latin typeface="Times New Roman" pitchFamily="18" charset="0"/>
              <a:cs typeface="Times New Roman" pitchFamily="18" charset="0"/>
            </a:endParaRPr>
          </a:p>
        </p:txBody>
      </p:sp>
      <p:sp>
        <p:nvSpPr>
          <p:cNvPr id="12" name="Прямоугольник 11"/>
          <p:cNvSpPr/>
          <p:nvPr/>
        </p:nvSpPr>
        <p:spPr>
          <a:xfrm>
            <a:off x="1142976" y="857238"/>
            <a:ext cx="6357982" cy="923330"/>
          </a:xfrm>
          <a:prstGeom prst="rect">
            <a:avLst/>
          </a:prstGeom>
        </p:spPr>
        <p:txBody>
          <a:bodyPr wrap="square">
            <a:spAutoFit/>
          </a:bodyPr>
          <a:lstStyle/>
          <a:p>
            <a:pPr algn="ctr"/>
            <a:r>
              <a:rPr lang="ru-RU" b="1" dirty="0" smtClean="0">
                <a:solidFill>
                  <a:srgbClr val="7030A0"/>
                </a:solidFill>
                <a:latin typeface="Times New Roman" pitchFamily="18" charset="0"/>
                <a:cs typeface="Times New Roman" pitchFamily="18" charset="0"/>
              </a:rPr>
              <a:t>Просмотр с детьми презентации о жизни и творчестве</a:t>
            </a:r>
            <a:r>
              <a:rPr lang="tt-RU" b="1" dirty="0" smtClean="0">
                <a:solidFill>
                  <a:srgbClr val="7030A0"/>
                </a:solidFill>
                <a:latin typeface="Times New Roman" pitchFamily="18" charset="0"/>
                <a:cs typeface="Times New Roman" pitchFamily="18" charset="0"/>
              </a:rPr>
              <a:t>, </a:t>
            </a:r>
            <a:br>
              <a:rPr lang="tt-RU" b="1" dirty="0" smtClean="0">
                <a:solidFill>
                  <a:srgbClr val="7030A0"/>
                </a:solidFill>
                <a:latin typeface="Times New Roman" pitchFamily="18" charset="0"/>
                <a:cs typeface="Times New Roman" pitchFamily="18" charset="0"/>
              </a:rPr>
            </a:br>
            <a:r>
              <a:rPr lang="tt-RU" b="1" dirty="0" smtClean="0">
                <a:solidFill>
                  <a:srgbClr val="7030A0"/>
                </a:solidFill>
                <a:latin typeface="Times New Roman" pitchFamily="18" charset="0"/>
                <a:cs typeface="Times New Roman" pitchFamily="18" charset="0"/>
              </a:rPr>
              <a:t>сказки </a:t>
            </a:r>
            <a:r>
              <a:rPr lang="ru-RU" b="1" dirty="0" smtClean="0">
                <a:solidFill>
                  <a:srgbClr val="7030A0"/>
                </a:solidFill>
                <a:latin typeface="Times New Roman" pitchFamily="18" charset="0"/>
                <a:cs typeface="Times New Roman" pitchFamily="18" charset="0"/>
              </a:rPr>
              <a:t> </a:t>
            </a:r>
            <a:r>
              <a:rPr lang="ru-RU" b="1" dirty="0" err="1" smtClean="0">
                <a:solidFill>
                  <a:srgbClr val="7030A0"/>
                </a:solidFill>
                <a:latin typeface="Times New Roman" pitchFamily="18" charset="0"/>
                <a:cs typeface="Times New Roman" pitchFamily="18" charset="0"/>
              </a:rPr>
              <a:t>Габдуллы</a:t>
            </a:r>
            <a:r>
              <a:rPr lang="ru-RU" b="1" dirty="0" smtClean="0">
                <a:solidFill>
                  <a:srgbClr val="7030A0"/>
                </a:solidFill>
                <a:latin typeface="Times New Roman" pitchFamily="18" charset="0"/>
                <a:cs typeface="Times New Roman" pitchFamily="18" charset="0"/>
              </a:rPr>
              <a:t> Тукая.</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pic>
        <p:nvPicPr>
          <p:cNvPr id="14" name="Рисунок 13" descr="C:\Users\Гулия\Desktop\Новая папка\1619003941360.jpg"/>
          <p:cNvPicPr/>
          <p:nvPr/>
        </p:nvPicPr>
        <p:blipFill>
          <a:blip r:embed="rId3"/>
          <a:srcRect/>
          <a:stretch>
            <a:fillRect/>
          </a:stretch>
        </p:blipFill>
        <p:spPr bwMode="auto">
          <a:xfrm>
            <a:off x="928662" y="2071684"/>
            <a:ext cx="1785950" cy="1857388"/>
          </a:xfrm>
          <a:prstGeom prst="rect">
            <a:avLst/>
          </a:prstGeom>
          <a:ln>
            <a:noFill/>
          </a:ln>
          <a:effectLst>
            <a:softEdge rad="112500"/>
          </a:effectLst>
        </p:spPr>
      </p:pic>
      <p:pic>
        <p:nvPicPr>
          <p:cNvPr id="15" name="Рисунок 14" descr="C:\Users\Гулия\Desktop\Новая папка\1619003941424.jpg"/>
          <p:cNvPicPr/>
          <p:nvPr/>
        </p:nvPicPr>
        <p:blipFill>
          <a:blip r:embed="rId4"/>
          <a:srcRect/>
          <a:stretch>
            <a:fillRect/>
          </a:stretch>
        </p:blipFill>
        <p:spPr bwMode="auto">
          <a:xfrm>
            <a:off x="6786578" y="1928808"/>
            <a:ext cx="1857388" cy="2000264"/>
          </a:xfrm>
          <a:prstGeom prst="rect">
            <a:avLst/>
          </a:prstGeom>
          <a:ln>
            <a:noFill/>
          </a:ln>
          <a:effectLst>
            <a:softEdge rad="112500"/>
          </a:effectLst>
        </p:spPr>
      </p:pic>
    </p:spTree>
    <p:extLst>
      <p:ext uri="{BB962C8B-B14F-4D97-AF65-F5344CB8AC3E}">
        <p14:creationId xmlns:p14="http://schemas.microsoft.com/office/powerpoint/2010/main" val="437355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8925" y="2428874"/>
            <a:ext cx="3429025" cy="1857388"/>
          </a:xfrm>
        </p:spPr>
        <p:txBody>
          <a:bodyPr>
            <a:normAutofit fontScale="90000"/>
          </a:bodyPr>
          <a:lstStyle/>
          <a:p>
            <a:pPr algn="ct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tt-RU" dirty="0" smtClean="0">
                <a:solidFill>
                  <a:srgbClr val="C00000"/>
                </a:solidFill>
                <a:latin typeface="Times New Roman" pitchFamily="18" charset="0"/>
                <a:cs typeface="Times New Roman" pitchFamily="18" charset="0"/>
              </a:rPr>
              <a:t/>
            </a:r>
            <a:br>
              <a:rPr lang="tt-RU" dirty="0" smtClean="0">
                <a:solidFill>
                  <a:srgbClr val="C0000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endParaRPr lang="ru-RU" sz="1800" dirty="0">
              <a:solidFill>
                <a:srgbClr val="7030A0"/>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7</a:t>
            </a:fld>
            <a:endParaRPr lang="ru-RU"/>
          </a:p>
        </p:txBody>
      </p:sp>
      <p:sp>
        <p:nvSpPr>
          <p:cNvPr id="6" name="Заголовок 1"/>
          <p:cNvSpPr txBox="1">
            <a:spLocks/>
          </p:cNvSpPr>
          <p:nvPr/>
        </p:nvSpPr>
        <p:spPr>
          <a:xfrm>
            <a:off x="571472" y="214296"/>
            <a:ext cx="8329642"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МБДОУ «Детский сад №31 с.Новое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Иглайкино</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РеспубликаТатарстан</a:t>
            </a:r>
            <a:r>
              <a:rPr lang="ru-RU" sz="2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2052" name="AutoShape 4" descr="https://apf.mail.ru/cgi-bin/readmsg?id=16162497170197238910;0;3&amp;exif=1&amp;full=1&amp;x-email=raushaniya1971%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 name="TextBox 12"/>
          <p:cNvSpPr txBox="1"/>
          <p:nvPr/>
        </p:nvSpPr>
        <p:spPr>
          <a:xfrm>
            <a:off x="3571868" y="1571618"/>
            <a:ext cx="2786081" cy="307777"/>
          </a:xfrm>
          <a:prstGeom prst="rect">
            <a:avLst/>
          </a:prstGeom>
          <a:noFill/>
        </p:spPr>
        <p:txBody>
          <a:bodyPr wrap="square" rtlCol="0">
            <a:spAutoFit/>
          </a:bodyPr>
          <a:lstStyle/>
          <a:p>
            <a:r>
              <a:rPr lang="tt-RU" sz="1400" b="1" dirty="0" smtClean="0">
                <a:solidFill>
                  <a:srgbClr val="002060"/>
                </a:solidFill>
                <a:latin typeface="Times New Roman" pitchFamily="18" charset="0"/>
                <a:cs typeface="Times New Roman" pitchFamily="18" charset="0"/>
              </a:rPr>
              <a:t> </a:t>
            </a:r>
            <a:endParaRPr lang="ru-RU" sz="1400" b="1" dirty="0">
              <a:solidFill>
                <a:srgbClr val="002060"/>
              </a:solidFill>
              <a:latin typeface="Times New Roman" pitchFamily="18" charset="0"/>
              <a:cs typeface="Times New Roman" pitchFamily="18" charset="0"/>
            </a:endParaRPr>
          </a:p>
        </p:txBody>
      </p:sp>
      <p:sp>
        <p:nvSpPr>
          <p:cNvPr id="12" name="Прямоугольник 11"/>
          <p:cNvSpPr/>
          <p:nvPr/>
        </p:nvSpPr>
        <p:spPr>
          <a:xfrm>
            <a:off x="1142976" y="857238"/>
            <a:ext cx="6357982" cy="923330"/>
          </a:xfrm>
          <a:prstGeom prst="rect">
            <a:avLst/>
          </a:prstGeom>
        </p:spPr>
        <p:txBody>
          <a:bodyPr wrap="square">
            <a:spAutoFit/>
          </a:bodyPr>
          <a:lstStyle/>
          <a:p>
            <a:pPr algn="ctr"/>
            <a:r>
              <a:rPr lang="ru-RU" b="1" dirty="0" smtClean="0">
                <a:solidFill>
                  <a:srgbClr val="0070C0"/>
                </a:solidFill>
                <a:latin typeface="Times New Roman" pitchFamily="18" charset="0"/>
                <a:cs typeface="Times New Roman" pitchFamily="18" charset="0"/>
              </a:rPr>
              <a:t>Литературный вечер, посвященный к 135 </a:t>
            </a:r>
            <a:r>
              <a:rPr lang="ru-RU" b="1" dirty="0" err="1" smtClean="0">
                <a:solidFill>
                  <a:srgbClr val="0070C0"/>
                </a:solidFill>
                <a:latin typeface="Times New Roman" pitchFamily="18" charset="0"/>
                <a:cs typeface="Times New Roman" pitchFamily="18" charset="0"/>
              </a:rPr>
              <a:t>летию</a:t>
            </a:r>
            <a:r>
              <a:rPr lang="ru-RU" b="1" dirty="0" smtClean="0">
                <a:solidFill>
                  <a:srgbClr val="0070C0"/>
                </a:solidFill>
                <a:latin typeface="Times New Roman" pitchFamily="18" charset="0"/>
                <a:cs typeface="Times New Roman" pitchFamily="18" charset="0"/>
              </a:rPr>
              <a:t> Г.Тукая «Читаем Тукая»</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
        <p:nvSpPr>
          <p:cNvPr id="11" name="Прямоугольник 10"/>
          <p:cNvSpPr/>
          <p:nvPr/>
        </p:nvSpPr>
        <p:spPr>
          <a:xfrm>
            <a:off x="2857488" y="1785932"/>
            <a:ext cx="4000512" cy="2062103"/>
          </a:xfrm>
          <a:prstGeom prst="rect">
            <a:avLst/>
          </a:prstGeom>
        </p:spPr>
        <p:txBody>
          <a:bodyPr wrap="square">
            <a:spAutoFit/>
          </a:bodyPr>
          <a:lstStyle/>
          <a:p>
            <a:r>
              <a:rPr lang="ru-RU" sz="1600" b="1" dirty="0" smtClean="0">
                <a:solidFill>
                  <a:srgbClr val="0070C0"/>
                </a:solidFill>
                <a:latin typeface="Times New Roman" pitchFamily="18" charset="0"/>
                <a:cs typeface="Times New Roman" pitchFamily="18" charset="0"/>
              </a:rPr>
              <a:t>В детском саду было проведено литературный вечер посвященный к 135 </a:t>
            </a:r>
            <a:r>
              <a:rPr lang="ru-RU" sz="1600" b="1" dirty="0" err="1" smtClean="0">
                <a:solidFill>
                  <a:srgbClr val="0070C0"/>
                </a:solidFill>
                <a:latin typeface="Times New Roman" pitchFamily="18" charset="0"/>
                <a:cs typeface="Times New Roman" pitchFamily="18" charset="0"/>
              </a:rPr>
              <a:t>летию</a:t>
            </a:r>
            <a:r>
              <a:rPr lang="ru-RU" sz="1600" b="1" dirty="0" smtClean="0">
                <a:solidFill>
                  <a:srgbClr val="0070C0"/>
                </a:solidFill>
                <a:latin typeface="Times New Roman" pitchFamily="18" charset="0"/>
                <a:cs typeface="Times New Roman" pitchFamily="18" charset="0"/>
              </a:rPr>
              <a:t> Г.Тукая «Читаем Тукая». Дети читали стихи, инсценировали сказки, играли татарские народные игры. На праздник пришли   </a:t>
            </a:r>
            <a:r>
              <a:rPr lang="ru-RU" sz="1600" b="1" dirty="0" err="1" smtClean="0">
                <a:solidFill>
                  <a:srgbClr val="0070C0"/>
                </a:solidFill>
                <a:latin typeface="Times New Roman" pitchFamily="18" charset="0"/>
                <a:cs typeface="Times New Roman" pitchFamily="18" charset="0"/>
              </a:rPr>
              <a:t>Шурале</a:t>
            </a:r>
            <a:r>
              <a:rPr lang="ru-RU" sz="1600" b="1" dirty="0" smtClean="0">
                <a:solidFill>
                  <a:srgbClr val="0070C0"/>
                </a:solidFill>
                <a:latin typeface="Times New Roman" pitchFamily="18" charset="0"/>
                <a:cs typeface="Times New Roman" pitchFamily="18" charset="0"/>
              </a:rPr>
              <a:t>, Коза и Баран. В конце праздника </a:t>
            </a:r>
            <a:r>
              <a:rPr lang="ru-RU" sz="1600" b="1" dirty="0" err="1" smtClean="0">
                <a:solidFill>
                  <a:srgbClr val="0070C0"/>
                </a:solidFill>
                <a:latin typeface="Times New Roman" pitchFamily="18" charset="0"/>
                <a:cs typeface="Times New Roman" pitchFamily="18" charset="0"/>
              </a:rPr>
              <a:t>Шурале</a:t>
            </a:r>
            <a:r>
              <a:rPr lang="ru-RU" sz="1600" b="1" dirty="0" smtClean="0">
                <a:solidFill>
                  <a:srgbClr val="0070C0"/>
                </a:solidFill>
                <a:latin typeface="Times New Roman" pitchFamily="18" charset="0"/>
                <a:cs typeface="Times New Roman" pitchFamily="18" charset="0"/>
              </a:rPr>
              <a:t> угостил детей сладостями. </a:t>
            </a:r>
            <a:endParaRPr lang="ru-RU" sz="1600" b="1" dirty="0">
              <a:solidFill>
                <a:srgbClr val="0070C0"/>
              </a:solidFill>
              <a:latin typeface="Times New Roman" pitchFamily="18" charset="0"/>
              <a:cs typeface="Times New Roman" pitchFamily="18" charset="0"/>
            </a:endParaRPr>
          </a:p>
        </p:txBody>
      </p:sp>
      <p:pic>
        <p:nvPicPr>
          <p:cNvPr id="16" name="Рисунок 15" descr="C:\Users\Гулия\Desktop\Новая папка\1619161653752.jpg"/>
          <p:cNvPicPr/>
          <p:nvPr/>
        </p:nvPicPr>
        <p:blipFill>
          <a:blip r:embed="rId3" cstate="print"/>
          <a:srcRect/>
          <a:stretch>
            <a:fillRect/>
          </a:stretch>
        </p:blipFill>
        <p:spPr bwMode="auto">
          <a:xfrm>
            <a:off x="6929454" y="1785932"/>
            <a:ext cx="1873355" cy="1143008"/>
          </a:xfrm>
          <a:prstGeom prst="rect">
            <a:avLst/>
          </a:prstGeom>
          <a:ln>
            <a:noFill/>
          </a:ln>
          <a:effectLst>
            <a:softEdge rad="112500"/>
          </a:effectLst>
        </p:spPr>
      </p:pic>
      <p:pic>
        <p:nvPicPr>
          <p:cNvPr id="17" name="Рисунок 16"/>
          <p:cNvPicPr/>
          <p:nvPr/>
        </p:nvPicPr>
        <p:blipFill>
          <a:blip r:embed="rId4" cstate="print"/>
          <a:stretch>
            <a:fillRect/>
          </a:stretch>
        </p:blipFill>
        <p:spPr>
          <a:xfrm>
            <a:off x="714348" y="3286130"/>
            <a:ext cx="2071702" cy="1357322"/>
          </a:xfrm>
          <a:prstGeom prst="rect">
            <a:avLst/>
          </a:prstGeom>
          <a:ln>
            <a:noFill/>
          </a:ln>
          <a:effectLst>
            <a:softEdge rad="112500"/>
          </a:effectLst>
        </p:spPr>
      </p:pic>
      <p:pic>
        <p:nvPicPr>
          <p:cNvPr id="3074" name="Picture 2" descr="C:\Users\Домашний\Downloads\IMG_20210423_213106.jpg"/>
          <p:cNvPicPr>
            <a:picLocks noChangeAspect="1" noChangeArrowheads="1"/>
          </p:cNvPicPr>
          <p:nvPr/>
        </p:nvPicPr>
        <p:blipFill>
          <a:blip r:embed="rId5" cstate="print"/>
          <a:srcRect/>
          <a:stretch>
            <a:fillRect/>
          </a:stretch>
        </p:blipFill>
        <p:spPr bwMode="auto">
          <a:xfrm>
            <a:off x="642910" y="1643056"/>
            <a:ext cx="2216035" cy="1428760"/>
          </a:xfrm>
          <a:prstGeom prst="rect">
            <a:avLst/>
          </a:prstGeom>
          <a:ln>
            <a:noFill/>
          </a:ln>
          <a:effectLst>
            <a:softEdge rad="112500"/>
          </a:effectLst>
        </p:spPr>
      </p:pic>
      <p:pic>
        <p:nvPicPr>
          <p:cNvPr id="3075" name="Picture 3" descr="C:\Users\Домашний\Downloads\IMG_20210423_212452.jpg"/>
          <p:cNvPicPr>
            <a:picLocks noChangeAspect="1" noChangeArrowheads="1"/>
          </p:cNvPicPr>
          <p:nvPr/>
        </p:nvPicPr>
        <p:blipFill>
          <a:blip r:embed="rId6" cstate="print"/>
          <a:srcRect/>
          <a:stretch>
            <a:fillRect/>
          </a:stretch>
        </p:blipFill>
        <p:spPr bwMode="auto">
          <a:xfrm>
            <a:off x="6878948" y="3357568"/>
            <a:ext cx="1853585" cy="1500198"/>
          </a:xfrm>
          <a:prstGeom prst="rect">
            <a:avLst/>
          </a:prstGeom>
          <a:ln>
            <a:noFill/>
          </a:ln>
          <a:effectLst>
            <a:softEdge rad="112500"/>
          </a:effectLst>
        </p:spPr>
      </p:pic>
    </p:spTree>
    <p:extLst>
      <p:ext uri="{BB962C8B-B14F-4D97-AF65-F5344CB8AC3E}">
        <p14:creationId xmlns:p14="http://schemas.microsoft.com/office/powerpoint/2010/main" val="437355019"/>
      </p:ext>
    </p:extLst>
  </p:cSld>
  <p:clrMapOvr>
    <a:masterClrMapping/>
  </p:clrMapOvr>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3427</TotalTime>
  <Words>330</Words>
  <Application>Microsoft Office PowerPoint</Application>
  <PresentationFormat>Экран (16:9)</PresentationFormat>
  <Paragraphs>32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2_Тема Office</vt:lpstr>
      <vt:lpstr>Презентация PowerPoint</vt:lpstr>
      <vt:lpstr>“Балалар китабы көне”</vt:lpstr>
      <vt:lpstr>“Татар халкының милли бизәкләре”</vt:lpstr>
      <vt:lpstr>«Выставка рисунков, поделок посвященная творчеству Г. Тукая »</vt:lpstr>
      <vt:lpstr>Русская народная сказка “Репка”</vt:lpstr>
      <vt:lpstr>             Балалар Г.Тукайның тормыш юлы һәм биографиясе белән таныштылар, татарчага тәрҗемә ителгән әкиятләрен карадылар.</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R.Salahov</cp:lastModifiedBy>
  <cp:revision>442</cp:revision>
  <cp:lastPrinted>2021-02-01T07:48:05Z</cp:lastPrinted>
  <dcterms:created xsi:type="dcterms:W3CDTF">2015-10-13T08:15:21Z</dcterms:created>
  <dcterms:modified xsi:type="dcterms:W3CDTF">2021-04-26T05:09:05Z</dcterms:modified>
</cp:coreProperties>
</file>